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22"/>
  </p:notesMasterIdLst>
  <p:handoutMasterIdLst>
    <p:handoutMasterId r:id="rId23"/>
  </p:handoutMasterIdLst>
  <p:sldIdLst>
    <p:sldId id="293" r:id="rId2"/>
    <p:sldId id="257" r:id="rId3"/>
    <p:sldId id="259" r:id="rId4"/>
    <p:sldId id="260" r:id="rId5"/>
    <p:sldId id="276" r:id="rId6"/>
    <p:sldId id="289" r:id="rId7"/>
    <p:sldId id="290" r:id="rId8"/>
    <p:sldId id="291" r:id="rId9"/>
    <p:sldId id="292" r:id="rId10"/>
    <p:sldId id="277" r:id="rId11"/>
    <p:sldId id="279" r:id="rId12"/>
    <p:sldId id="284" r:id="rId13"/>
    <p:sldId id="285" r:id="rId14"/>
    <p:sldId id="286" r:id="rId15"/>
    <p:sldId id="287" r:id="rId16"/>
    <p:sldId id="288" r:id="rId17"/>
    <p:sldId id="278" r:id="rId18"/>
    <p:sldId id="270" r:id="rId19"/>
    <p:sldId id="271" r:id="rId20"/>
    <p:sldId id="294" r:id="rId21"/>
  </p:sldIdLst>
  <p:sldSz cx="12192000" cy="6858000"/>
  <p:notesSz cx="6858000" cy="9144000"/>
  <p:embeddedFontLst>
    <p:embeddedFont>
      <p:font typeface="Calibri" pitchFamily="34" charset="0"/>
      <p:regular r:id="rId24"/>
      <p:bold r:id="rId25"/>
      <p:italic r:id="rId26"/>
      <p:boldItalic r:id="rId27"/>
    </p:embeddedFont>
    <p:embeddedFont>
      <p:font typeface="Calibri Light" pitchFamily="34" charset="0"/>
      <p:regular r:id="rId28"/>
      <p:italic r:id="rId29"/>
    </p:embeddedFont>
    <p:embeddedFont>
      <p:font typeface="맑은 고딕" pitchFamily="50" charset="-127"/>
      <p:regular r:id="rId30"/>
      <p:bold r:id="rId31"/>
    </p:embeddedFont>
    <p:embeddedFont>
      <p:font typeface="Cambria Math" pitchFamily="18" charset="0"/>
      <p:regular r:id="rId32"/>
    </p:embeddedFont>
    <p:embeddedFont>
      <p:font typeface="나눔바른고딕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o Dajeong" initials="BD" lastIdx="4" clrIdx="0">
    <p:extLst>
      <p:ext uri="{19B8F6BF-5375-455C-9EA6-DF929625EA0E}">
        <p15:presenceInfo xmlns="" xmlns:p15="http://schemas.microsoft.com/office/powerpoint/2012/main" userId="7ee83bc36adb41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909F"/>
    <a:srgbClr val="258998"/>
    <a:srgbClr val="F2F2F2"/>
    <a:srgbClr val="094B76"/>
    <a:srgbClr val="1C6D80"/>
    <a:srgbClr val="F4F6F5"/>
    <a:srgbClr val="E7E6E8"/>
    <a:srgbClr val="E4E5E7"/>
    <a:srgbClr val="33B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9877" autoAdjust="0"/>
  </p:normalViewPr>
  <p:slideViewPr>
    <p:cSldViewPr snapToGrid="0">
      <p:cViewPr varScale="1">
        <p:scale>
          <a:sx n="78" d="100"/>
          <a:sy n="78" d="100"/>
        </p:scale>
        <p:origin x="-108" y="-6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CE78BB3E-D370-4E70-9E9F-DE7AD86C53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4E1BE1B9-7056-47EE-BA04-AFAB8184D9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0DBA2-7D98-4426-99FD-3D379A6D4660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7EDBE326-DA5C-4417-AD69-A868C8C8F4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ⓒ TEAM 902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9BCC5A79-4CBB-4342-8840-60E14C6F67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09BAD-F190-4427-8B6C-6DF071B361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9498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9DEFD-A1DE-4D22-A6BD-8BE893FCB14E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ⓒ TEAM 902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253C72BD-D8CC-4C71-9701-05BDB77777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7DFE3-4B6E-4523-B417-7CC299A2DD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84164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304" y="6356352"/>
            <a:ext cx="1029790" cy="365125"/>
          </a:xfrm>
        </p:spPr>
        <p:txBody>
          <a:bodyPr/>
          <a:lstStyle/>
          <a:p>
            <a:r>
              <a:rPr lang="en-US" altLang="ko-KR" dirty="0"/>
              <a:t>ⓒ TEAM 902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="" xmlns:a16="http://schemas.microsoft.com/office/drawing/2014/main" id="{34D67907-69C5-4FE7-870E-2F171A68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33354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49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696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045AEC1-D341-4514-A743-2AC143A8B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4DBF901-7202-4F5F-BE19-15A26537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</p:spPr>
        <p:txBody>
          <a:bodyPr/>
          <a:lstStyle/>
          <a:p>
            <a:r>
              <a:rPr lang="en-US" altLang="ko-KR"/>
              <a:t>ⓒ TEAM 902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222026D-E3BC-4403-9056-D980B6DF3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920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67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37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336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10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03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484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17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510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ⓒ TEAM 902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F0298-839E-4124-9E0A-FA8BF0F73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13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hdr="0" dt="0"/>
  <p:txStyles>
    <p:titleStyle>
      <a:lvl1pPr algn="l" defTabSz="9144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i.co.kr/arti/society/society_general/733554.html" TargetMode="External"/><Relationship Id="rId2" Type="http://schemas.openxmlformats.org/officeDocument/2006/relationships/hyperlink" Target="http://news.jtbc.joins.com/article/article.aspx?news_id=NB11735698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etnews.com/20160614000111" TargetMode="External"/><Relationship Id="rId5" Type="http://schemas.openxmlformats.org/officeDocument/2006/relationships/hyperlink" Target="http://biz.chosun.com/site/data/html_dir/2018/06/12/2018061200016.html" TargetMode="External"/><Relationship Id="rId4" Type="http://schemas.openxmlformats.org/officeDocument/2006/relationships/hyperlink" Target="https://blog.naver.com/mesns/22138475893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aily.hankooki.com/lpage/society/201812/dh20181210112402137890.htm" TargetMode="External"/><Relationship Id="rId2" Type="http://schemas.openxmlformats.org/officeDocument/2006/relationships/hyperlink" Target="http://www.edaily.co.kr/news/read?newsId=01223446619436880&amp;mediaCodeNo=257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7444" y="5526789"/>
            <a:ext cx="829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Deep-Learning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based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Hourly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F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ine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D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ust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F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orecast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174" r="15926"/>
          <a:stretch/>
        </p:blipFill>
        <p:spPr>
          <a:xfrm>
            <a:off x="4091268" y="1046817"/>
            <a:ext cx="4020243" cy="3949926"/>
          </a:xfrm>
          <a:prstGeom prst="ellipse">
            <a:avLst/>
          </a:prstGeom>
          <a:noFill/>
          <a:ln w="381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>
            <a:contourClr>
              <a:srgbClr val="333333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281828" y="5976262"/>
            <a:ext cx="8298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Team 902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28" b="95422" l="8779" r="94647">
                        <a14:foregroundMark x1="21842" y1="9880" x2="21842" y2="9880"/>
                        <a14:foregroundMark x1="23340" y1="71566" x2="23340" y2="71566"/>
                        <a14:foregroundMark x1="21199" y1="70361" x2="17987" y2="61928"/>
                        <a14:foregroundMark x1="17773" y1="58313" x2="23555" y2="53494"/>
                        <a14:foregroundMark x1="30407" y1="58072" x2="31692" y2="79759"/>
                        <a14:foregroundMark x1="25268" y1="90602" x2="30835" y2="86988"/>
                        <a14:foregroundMark x1="47752" y1="83373" x2="45824" y2="60241"/>
                        <a14:foregroundMark x1="72805" y1="83614" x2="83940" y2="65060"/>
                        <a14:backgroundMark x1="76017" y1="33494" x2="76017" y2="33494"/>
                        <a14:backgroundMark x1="81585" y1="27470" x2="81585" y2="27470"/>
                        <a14:backgroundMark x1="83512" y1="37108" x2="83512" y2="37108"/>
                        <a14:backgroundMark x1="55246" y1="35181" x2="55246" y2="35181"/>
                        <a14:backgroundMark x1="59743" y1="37108" x2="59743" y2="37108"/>
                        <a14:backgroundMark x1="62955" y1="37108" x2="62955" y2="37108"/>
                        <a14:backgroundMark x1="46467" y1="37108" x2="46467" y2="37108"/>
                      </a14:backgroundRemoval>
                    </a14:imgEffect>
                  </a14:imgLayer>
                </a14:imgProps>
              </a:ext>
            </a:extLst>
          </a:blip>
          <a:srcRect l="7681" r="5587"/>
          <a:stretch/>
        </p:blipFill>
        <p:spPr>
          <a:xfrm>
            <a:off x="257444" y="319064"/>
            <a:ext cx="1190172" cy="12194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4021" y="6327008"/>
            <a:ext cx="4948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2</a:t>
            </a:r>
            <a:r>
              <a:rPr lang="en-US" altLang="ko-KR" sz="1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nd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December 2018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7132FA9-7324-44D6-B88F-138586029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1026" name="Picture 2" descr="http://www.sustainableengineer.org/wp-content/uploads/2018/02/award_excellence_stamp_bann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370" y="381227"/>
            <a:ext cx="28575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94960" y="57201"/>
            <a:ext cx="6677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2018 </a:t>
            </a:r>
            <a:r>
              <a:rPr lang="en-US" altLang="ko-K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Enviornment·Weather</a:t>
            </a:r>
            <a:r>
              <a: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Big Data Competition held by NIA &amp; K-Weather 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38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2"/>
            <a:ext cx="12192000" cy="191321"/>
          </a:xfrm>
          <a:prstGeom prst="rect">
            <a:avLst/>
          </a:prstGeom>
          <a:gradFill flip="none" rotWithShape="1">
            <a:gsLst>
              <a:gs pos="0">
                <a:srgbClr val="1C6D80"/>
              </a:gs>
              <a:gs pos="100000">
                <a:srgbClr val="33B1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5EAE3449-8200-4C62-87EA-74A1889A3C5E}"/>
              </a:ext>
            </a:extLst>
          </p:cNvPr>
          <p:cNvSpPr/>
          <p:nvPr/>
        </p:nvSpPr>
        <p:spPr>
          <a:xfrm>
            <a:off x="774826" y="1271549"/>
            <a:ext cx="5032147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Find out the optimal number of neurons</a:t>
            </a:r>
            <a:endParaRPr lang="ko-KR" altLang="ko-KR" sz="1801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58014C0F-A87C-4630-A26B-AE5E8B1DF0E5}"/>
              </a:ext>
            </a:extLst>
          </p:cNvPr>
          <p:cNvSpPr/>
          <p:nvPr/>
        </p:nvSpPr>
        <p:spPr>
          <a:xfrm>
            <a:off x="1119380" y="1549465"/>
            <a:ext cx="68291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The method that </a:t>
            </a:r>
            <a:r>
              <a:rPr lang="en-US" altLang="ko-KR" sz="1400" dirty="0">
                <a:latin typeface="Arial" pitchFamily="34" charset="0"/>
                <a:cs typeface="Arial" pitchFamily="34" charset="0"/>
              </a:rPr>
              <a:t>helps for supervised learning problems. </a:t>
            </a:r>
            <a:endParaRPr lang="en-US" altLang="ko-KR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altLang="ko-KR" sz="1400" dirty="0">
                <a:latin typeface="Arial" pitchFamily="34" charset="0"/>
                <a:cs typeface="Arial" pitchFamily="34" charset="0"/>
              </a:rPr>
              <a:t>upper bound on the number of hidden neurons that won't result in over-fitting is</a:t>
            </a:r>
            <a:r>
              <a:rPr lang="en-US" altLang="ko-KR" sz="1400" dirty="0" smtClean="0">
                <a:latin typeface="Arial" pitchFamily="34" charset="0"/>
                <a:cs typeface="Arial" pitchFamily="34" charset="0"/>
              </a:rPr>
              <a:t>:</a:t>
            </a:r>
            <a:endParaRPr lang="ko-KR" altLang="ko-KR" sz="1400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7A2CD130-58E1-403A-B748-EF12CBF7DD22}"/>
                  </a:ext>
                </a:extLst>
              </p:cNvPr>
              <p:cNvSpPr txBox="1"/>
              <p:nvPr/>
            </p:nvSpPr>
            <p:spPr>
              <a:xfrm>
                <a:off x="1248550" y="2052908"/>
                <a:ext cx="9114650" cy="14895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16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altLang="ko-KR" sz="16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sz="1600" dirty="0">
                  <a:latin typeface="Arial" pitchFamily="34" charset="0"/>
                  <a:cs typeface="Arial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Arial" pitchFamily="34" charset="0"/>
                    <a:cs typeface="Arial" pitchFamily="34" charset="0"/>
                  </a:rPr>
                  <a:t> = </a:t>
                </a:r>
                <a:r>
                  <a:rPr lang="en-US" altLang="ko-KR" sz="1600" dirty="0" smtClean="0">
                    <a:latin typeface="Arial" pitchFamily="34" charset="0"/>
                    <a:cs typeface="Arial" pitchFamily="34" charset="0"/>
                  </a:rPr>
                  <a:t>number </a:t>
                </a:r>
                <a:r>
                  <a:rPr lang="en-US" altLang="ko-KR" sz="1600" dirty="0">
                    <a:latin typeface="Arial" pitchFamily="34" charset="0"/>
                    <a:cs typeface="Arial" pitchFamily="34" charset="0"/>
                  </a:rPr>
                  <a:t>of input </a:t>
                </a:r>
                <a:r>
                  <a:rPr lang="en-US" altLang="ko-KR" sz="1600" dirty="0" smtClean="0">
                    <a:latin typeface="Arial" pitchFamily="34" charset="0"/>
                    <a:cs typeface="Arial" pitchFamily="34" charset="0"/>
                  </a:rPr>
                  <a:t>neurons.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Arial" pitchFamily="34" charset="0"/>
                    <a:cs typeface="Arial" pitchFamily="34" charset="0"/>
                  </a:rPr>
                  <a:t> = number of output neurons. </a:t>
                </a:r>
                <a:endParaRPr lang="en-US" altLang="ko-KR" sz="1600" dirty="0" smtClean="0">
                  <a:latin typeface="Arial" pitchFamily="34" charset="0"/>
                  <a:cs typeface="Arial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ko-KR" sz="1600" dirty="0">
                    <a:latin typeface="Arial" pitchFamily="34" charset="0"/>
                    <a:cs typeface="Arial" pitchFamily="34" charset="0"/>
                  </a:rPr>
                  <a:t> = </a:t>
                </a:r>
                <a:r>
                  <a:rPr lang="en-US" altLang="ko-KR" sz="1600" dirty="0" smtClean="0">
                    <a:latin typeface="Arial" pitchFamily="34" charset="0"/>
                    <a:cs typeface="Arial" pitchFamily="34" charset="0"/>
                  </a:rPr>
                  <a:t>number </a:t>
                </a:r>
                <a:r>
                  <a:rPr lang="en-US" altLang="ko-KR" sz="1600" dirty="0">
                    <a:latin typeface="Arial" pitchFamily="34" charset="0"/>
                    <a:cs typeface="Arial" pitchFamily="34" charset="0"/>
                  </a:rPr>
                  <a:t>of samples in training data set</a:t>
                </a:r>
                <a:r>
                  <a:rPr lang="en-US" altLang="ko-KR" sz="1600" dirty="0" smtClean="0">
                    <a:latin typeface="Arial" pitchFamily="34" charset="0"/>
                    <a:cs typeface="Arial" pitchFamily="34" charset="0"/>
                  </a:rPr>
                  <a:t>. α</a:t>
                </a:r>
                <a:r>
                  <a:rPr lang="en-US" altLang="ko-KR" sz="1600" dirty="0">
                    <a:latin typeface="Arial" pitchFamily="34" charset="0"/>
                    <a:cs typeface="Arial" pitchFamily="34" charset="0"/>
                  </a:rPr>
                  <a:t> = an arbitrary scaling factor usually 2-10</a:t>
                </a:r>
                <a:r>
                  <a:rPr lang="en-US" altLang="ko-KR" sz="1600" dirty="0" smtClean="0">
                    <a:latin typeface="Arial" pitchFamily="34" charset="0"/>
                    <a:cs typeface="Arial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b="1" dirty="0" smtClean="0">
                    <a:latin typeface="Arial" pitchFamily="34" charset="0"/>
                    <a:cs typeface="Arial" pitchFamily="34" charset="0"/>
                    <a:sym typeface="Wingdings" pitchFamily="2" charset="2"/>
                  </a:rPr>
                  <a:t> </a:t>
                </a:r>
                <a:r>
                  <a:rPr lang="en-US" altLang="ko-KR" sz="1600" b="1" dirty="0">
                    <a:latin typeface="Arial" pitchFamily="34" charset="0"/>
                    <a:cs typeface="Arial" pitchFamily="34" charset="0"/>
                    <a:sym typeface="Wingdings" pitchFamily="2" charset="2"/>
                  </a:rPr>
                  <a:t>H</a:t>
                </a:r>
                <a:r>
                  <a:rPr lang="en-US" altLang="ko-KR" sz="1600" b="1" dirty="0" smtClean="0">
                    <a:latin typeface="Arial" pitchFamily="34" charset="0"/>
                    <a:cs typeface="Arial" pitchFamily="34" charset="0"/>
                  </a:rPr>
                  <a:t>euristically </a:t>
                </a:r>
                <a:r>
                  <a:rPr lang="en-US" altLang="ko-KR" sz="1600" b="1" dirty="0">
                    <a:latin typeface="Arial" pitchFamily="34" charset="0"/>
                    <a:cs typeface="Arial" pitchFamily="34" charset="0"/>
                    <a:sym typeface="Wingdings" pitchFamily="2" charset="2"/>
                  </a:rPr>
                  <a:t>e</a:t>
                </a:r>
                <a:r>
                  <a:rPr lang="en-US" altLang="ko-KR" sz="1600" b="1" dirty="0" smtClean="0">
                    <a:latin typeface="Arial" pitchFamily="34" charset="0"/>
                    <a:cs typeface="Arial" pitchFamily="34" charset="0"/>
                    <a:sym typeface="Wingdings" pitchFamily="2" charset="2"/>
                  </a:rPr>
                  <a:t>stimate the optimal number of neurons within 91~455</a:t>
                </a:r>
                <a:endParaRPr lang="en-US" altLang="ko-KR" sz="1600" b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2CD130-58E1-403A-B748-EF12CBF7D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550" y="2052908"/>
                <a:ext cx="9114650" cy="1489575"/>
              </a:xfrm>
              <a:prstGeom prst="rect">
                <a:avLst/>
              </a:prstGeom>
              <a:blipFill rotWithShape="1">
                <a:blip r:embed="rId2"/>
                <a:stretch>
                  <a:fillRect l="-1405" b="-45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AE29D0C9-2A5A-4A94-96AD-3856A6256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5" t="86705" r="-955" b="6559"/>
          <a:stretch/>
        </p:blipFill>
        <p:spPr>
          <a:xfrm>
            <a:off x="1179997" y="3824995"/>
            <a:ext cx="8818766" cy="25013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DB84E31A-2F31-45E8-9809-01622A9BBCC0}"/>
              </a:ext>
            </a:extLst>
          </p:cNvPr>
          <p:cNvSpPr/>
          <p:nvPr/>
        </p:nvSpPr>
        <p:spPr>
          <a:xfrm>
            <a:off x="774826" y="3530117"/>
            <a:ext cx="1518364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1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Modeling</a:t>
            </a:r>
            <a:endParaRPr lang="ko-KR" altLang="ko-KR" sz="1801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9D9C2B0D-2738-4985-B2C5-677C2BB05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24" y="4145886"/>
            <a:ext cx="3504263" cy="22962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F333E37-F22D-4A30-955D-C3E3CEA16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408" y="4145886"/>
            <a:ext cx="3387634" cy="236550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5340A399-5292-411B-A9D0-C8B871BBD78D}"/>
              </a:ext>
            </a:extLst>
          </p:cNvPr>
          <p:cNvSpPr/>
          <p:nvPr/>
        </p:nvSpPr>
        <p:spPr>
          <a:xfrm>
            <a:off x="508429" y="509169"/>
            <a:ext cx="4567154" cy="761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3001" b="1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3. Modeling (Cont’d)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="" xmlns:a16="http://schemas.microsoft.com/office/drawing/2014/main" id="{16EA76F7-B257-45D2-89A5-81848AD2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</p:spPr>
        <p:txBody>
          <a:bodyPr/>
          <a:lstStyle/>
          <a:p>
            <a:fld id="{B27F0298-839E-4124-9E0A-FA8BF0F7339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504C2631-2411-4523-A92C-94D4AD440B3A}"/>
              </a:ext>
            </a:extLst>
          </p:cNvPr>
          <p:cNvSpPr/>
          <p:nvPr/>
        </p:nvSpPr>
        <p:spPr>
          <a:xfrm>
            <a:off x="2178490" y="6474241"/>
            <a:ext cx="2353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Learning Process for PM10</a:t>
            </a:r>
            <a:endParaRPr lang="ko-KR" altLang="ko-KR" sz="1400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DD09D5A2-6B08-4C9F-8BFB-6334E27D139F}"/>
              </a:ext>
            </a:extLst>
          </p:cNvPr>
          <p:cNvSpPr/>
          <p:nvPr/>
        </p:nvSpPr>
        <p:spPr>
          <a:xfrm>
            <a:off x="6951008" y="6443539"/>
            <a:ext cx="24032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Learning Process for PM2.5</a:t>
            </a:r>
            <a:endParaRPr lang="ko-KR" altLang="ko-KR" sz="1400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99BB890E-CB6E-4E50-A6D5-925CB9EF9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013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205273"/>
          </a:xfrm>
          <a:prstGeom prst="rect">
            <a:avLst/>
          </a:prstGeom>
          <a:gradFill flip="none" rotWithShape="1">
            <a:gsLst>
              <a:gs pos="0">
                <a:srgbClr val="1C6D80"/>
              </a:gs>
              <a:gs pos="100000">
                <a:srgbClr val="33B1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9DDEF4D-F696-40AA-A879-512E5F84A519}"/>
              </a:ext>
            </a:extLst>
          </p:cNvPr>
          <p:cNvSpPr/>
          <p:nvPr/>
        </p:nvSpPr>
        <p:spPr>
          <a:xfrm>
            <a:off x="508429" y="509169"/>
            <a:ext cx="5418162" cy="831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3001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4. </a:t>
            </a:r>
            <a:r>
              <a:rPr lang="en-US" altLang="ko-KR" sz="3001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Result &amp; Evaluation</a:t>
            </a:r>
            <a:endParaRPr lang="en-US" altLang="ko-KR" sz="3001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95798256-4B98-4030-A0DB-E7E48E44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7FC15378-81BD-4DBF-A138-E2304E436D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3" y="2327635"/>
            <a:ext cx="5672478" cy="29150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1FEB7D42-1EBA-4E12-8CD1-88EFDFCDAA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27635"/>
            <a:ext cx="5672478" cy="29150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CCB7D141-6E1C-4C11-A010-6B6C914F0E5A}"/>
              </a:ext>
            </a:extLst>
          </p:cNvPr>
          <p:cNvSpPr/>
          <p:nvPr/>
        </p:nvSpPr>
        <p:spPr>
          <a:xfrm>
            <a:off x="774825" y="1329277"/>
            <a:ext cx="6164893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Prediction result at 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‘</a:t>
            </a:r>
            <a:r>
              <a:rPr lang="en-US" altLang="ko-KR" sz="1801" b="1" dirty="0" err="1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Gangnam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branch of </a:t>
            </a:r>
            <a:r>
              <a:rPr lang="en-US" altLang="ko-KR" sz="1801" b="1" dirty="0" err="1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Angelinus</a:t>
            </a:r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’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E0001343-320C-44BE-A6D1-6AC277837F6D}"/>
              </a:ext>
            </a:extLst>
          </p:cNvPr>
          <p:cNvSpPr/>
          <p:nvPr/>
        </p:nvSpPr>
        <p:spPr>
          <a:xfrm>
            <a:off x="1737530" y="5593396"/>
            <a:ext cx="3226356" cy="535060"/>
          </a:xfrm>
          <a:prstGeom prst="roundRect">
            <a:avLst/>
          </a:prstGeom>
          <a:noFill/>
          <a:ln w="38100">
            <a:solidFill>
              <a:srgbClr val="28909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itchFamily="34" charset="0"/>
                <a:cs typeface="Arial" pitchFamily="34" charset="0"/>
              </a:rPr>
              <a:t>PM10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RMSE)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= 9.17 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3077A17E-AD52-45EF-A6E1-77B27E4BE983}"/>
              </a:ext>
            </a:extLst>
          </p:cNvPr>
          <p:cNvSpPr/>
          <p:nvPr/>
        </p:nvSpPr>
        <p:spPr>
          <a:xfrm>
            <a:off x="7319061" y="5593396"/>
            <a:ext cx="3226356" cy="535060"/>
          </a:xfrm>
          <a:prstGeom prst="roundRect">
            <a:avLst/>
          </a:prstGeom>
          <a:noFill/>
          <a:ln w="38100">
            <a:solidFill>
              <a:srgbClr val="28909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itchFamily="34" charset="0"/>
                <a:cs typeface="Arial" pitchFamily="34" charset="0"/>
              </a:rPr>
              <a:t>PM2.5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RMSE)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= 6.70 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217C8F20-15E4-4FDA-9A0A-ACB84D79F8B2}"/>
              </a:ext>
            </a:extLst>
          </p:cNvPr>
          <p:cNvSpPr/>
          <p:nvPr/>
        </p:nvSpPr>
        <p:spPr>
          <a:xfrm>
            <a:off x="10103069" y="1581524"/>
            <a:ext cx="1641774" cy="535060"/>
          </a:xfrm>
          <a:prstGeom prst="roundRect">
            <a:avLst/>
          </a:prstGeom>
          <a:noFill/>
          <a:ln w="38100">
            <a:solidFill>
              <a:srgbClr val="28909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itchFamily="34" charset="0"/>
                <a:cs typeface="Arial" pitchFamily="34" charset="0"/>
              </a:rPr>
              <a:t>Unit: ㎍/㎥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2C2FD29C-D4B6-40BD-8AF6-25D1B878E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88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CE7D0FC-B4F8-4F01-9B75-C9B43513FA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133" y="2327634"/>
            <a:ext cx="5672478" cy="2915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C5DBB27-B169-40EA-8E62-57AE7628F9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3" y="2327634"/>
            <a:ext cx="5672478" cy="291502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12192000" cy="205273"/>
          </a:xfrm>
          <a:prstGeom prst="rect">
            <a:avLst/>
          </a:prstGeom>
          <a:gradFill flip="none" rotWithShape="1">
            <a:gsLst>
              <a:gs pos="0">
                <a:srgbClr val="1C6D80"/>
              </a:gs>
              <a:gs pos="100000">
                <a:srgbClr val="33B1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9DDEF4D-F696-40AA-A879-512E5F84A519}"/>
              </a:ext>
            </a:extLst>
          </p:cNvPr>
          <p:cNvSpPr/>
          <p:nvPr/>
        </p:nvSpPr>
        <p:spPr>
          <a:xfrm>
            <a:off x="508428" y="509169"/>
            <a:ext cx="6063060" cy="831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3001" b="1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4. </a:t>
            </a:r>
            <a:r>
              <a:rPr lang="en-US" altLang="ko-KR" sz="3001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Result &amp; Evaluation (Cont’d)</a:t>
            </a:r>
            <a:endParaRPr lang="en-US" altLang="ko-KR" sz="3001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95798256-4B98-4030-A0DB-E7E48E44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A039D4C8-53A6-46E6-8B15-80C901EBA89A}"/>
              </a:ext>
            </a:extLst>
          </p:cNvPr>
          <p:cNvSpPr/>
          <p:nvPr/>
        </p:nvSpPr>
        <p:spPr>
          <a:xfrm>
            <a:off x="774825" y="1329277"/>
            <a:ext cx="4378186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Prediction result at 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‘</a:t>
            </a:r>
            <a:r>
              <a:rPr lang="en-US" altLang="ko-KR" sz="1801" b="1" dirty="0" err="1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Yeoksam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Park’</a:t>
            </a:r>
            <a:endParaRPr lang="en-US" altLang="ko-KR" sz="1801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22EA8D87-215D-4C7C-9869-3FC42AA33426}"/>
              </a:ext>
            </a:extLst>
          </p:cNvPr>
          <p:cNvSpPr/>
          <p:nvPr/>
        </p:nvSpPr>
        <p:spPr>
          <a:xfrm>
            <a:off x="1737530" y="5593395"/>
            <a:ext cx="3226356" cy="535060"/>
          </a:xfrm>
          <a:prstGeom prst="roundRect">
            <a:avLst/>
          </a:prstGeom>
          <a:noFill/>
          <a:ln w="38100">
            <a:solidFill>
              <a:srgbClr val="28909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itchFamily="34" charset="0"/>
                <a:cs typeface="Arial" pitchFamily="34" charset="0"/>
              </a:rPr>
              <a:t>PM10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RMSE)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= 9.08 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74869B57-198C-45DF-85CF-72833863DDF9}"/>
              </a:ext>
            </a:extLst>
          </p:cNvPr>
          <p:cNvSpPr/>
          <p:nvPr/>
        </p:nvSpPr>
        <p:spPr>
          <a:xfrm>
            <a:off x="7319061" y="5593395"/>
            <a:ext cx="3226356" cy="535060"/>
          </a:xfrm>
          <a:prstGeom prst="roundRect">
            <a:avLst/>
          </a:prstGeom>
          <a:noFill/>
          <a:ln w="38100">
            <a:solidFill>
              <a:srgbClr val="28909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itchFamily="34" charset="0"/>
                <a:cs typeface="Arial" pitchFamily="34" charset="0"/>
              </a:rPr>
              <a:t>PM2.5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RMSE)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= 6.30 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954E42A1-6C0C-438B-A2D3-3B072206BA3E}"/>
              </a:ext>
            </a:extLst>
          </p:cNvPr>
          <p:cNvSpPr/>
          <p:nvPr/>
        </p:nvSpPr>
        <p:spPr>
          <a:xfrm>
            <a:off x="10103069" y="1581524"/>
            <a:ext cx="1641774" cy="535060"/>
          </a:xfrm>
          <a:prstGeom prst="roundRect">
            <a:avLst/>
          </a:prstGeom>
          <a:noFill/>
          <a:ln w="38100">
            <a:solidFill>
              <a:srgbClr val="28909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itchFamily="34" charset="0"/>
                <a:cs typeface="Arial" pitchFamily="34" charset="0"/>
              </a:rPr>
              <a:t>Unit: ㎍/㎥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344CBBE0-80EE-44B1-8707-B529CE88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25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10AAC32A-4768-43F8-8F62-22F987AFBB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8" y="2340885"/>
            <a:ext cx="5672478" cy="2915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9FC3CC63-FB37-4AD6-8A94-462CDA8B14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651" y="2340885"/>
            <a:ext cx="5672478" cy="291502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12192000" cy="205273"/>
          </a:xfrm>
          <a:prstGeom prst="rect">
            <a:avLst/>
          </a:prstGeom>
          <a:gradFill flip="none" rotWithShape="1">
            <a:gsLst>
              <a:gs pos="0">
                <a:srgbClr val="1C6D80"/>
              </a:gs>
              <a:gs pos="100000">
                <a:srgbClr val="33B1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9DDEF4D-F696-40AA-A879-512E5F84A519}"/>
              </a:ext>
            </a:extLst>
          </p:cNvPr>
          <p:cNvSpPr/>
          <p:nvPr/>
        </p:nvSpPr>
        <p:spPr>
          <a:xfrm>
            <a:off x="508429" y="509169"/>
            <a:ext cx="5985136" cy="761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3001" b="1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4. Result &amp; Evaluation (Cont’d)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95798256-4B98-4030-A0DB-E7E48E44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88D93670-DDE7-4096-953B-74ECF21A9598}"/>
              </a:ext>
            </a:extLst>
          </p:cNvPr>
          <p:cNvSpPr/>
          <p:nvPr/>
        </p:nvSpPr>
        <p:spPr>
          <a:xfrm>
            <a:off x="774825" y="1329277"/>
            <a:ext cx="4801314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Prediction result at ‘</a:t>
            </a:r>
            <a:r>
              <a:rPr lang="en-US" altLang="ko-KR" sz="1801" b="1" dirty="0" err="1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Jongno</a:t>
            </a:r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3(</a:t>
            </a:r>
            <a:r>
              <a:rPr lang="en-US" altLang="ko-KR" sz="1801" b="1" dirty="0" err="1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sam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)-</a:t>
            </a:r>
            <a:r>
              <a:rPr lang="en-US" altLang="ko-KR" sz="1801" b="1" dirty="0" err="1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ga</a:t>
            </a:r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’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D55E1FEE-5833-4F31-9345-C1F755EC0194}"/>
              </a:ext>
            </a:extLst>
          </p:cNvPr>
          <p:cNvSpPr/>
          <p:nvPr/>
        </p:nvSpPr>
        <p:spPr>
          <a:xfrm>
            <a:off x="1737530" y="5606646"/>
            <a:ext cx="3226356" cy="535060"/>
          </a:xfrm>
          <a:prstGeom prst="roundRect">
            <a:avLst/>
          </a:prstGeom>
          <a:noFill/>
          <a:ln w="38100">
            <a:solidFill>
              <a:srgbClr val="28909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itchFamily="34" charset="0"/>
                <a:cs typeface="Arial" pitchFamily="34" charset="0"/>
              </a:rPr>
              <a:t>PM10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RMSE)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= 8.65 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8CDB84BA-37DF-4D78-9794-8E76440A0150}"/>
              </a:ext>
            </a:extLst>
          </p:cNvPr>
          <p:cNvSpPr/>
          <p:nvPr/>
        </p:nvSpPr>
        <p:spPr>
          <a:xfrm>
            <a:off x="7319061" y="5606646"/>
            <a:ext cx="3226356" cy="535060"/>
          </a:xfrm>
          <a:prstGeom prst="roundRect">
            <a:avLst/>
          </a:prstGeom>
          <a:noFill/>
          <a:ln w="38100">
            <a:solidFill>
              <a:srgbClr val="28909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itchFamily="34" charset="0"/>
                <a:cs typeface="Arial" pitchFamily="34" charset="0"/>
              </a:rPr>
              <a:t>PM2.5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RMSE)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= 6.06 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179C42A3-C6AC-4DD7-8F28-EB4D531FD2B7}"/>
              </a:ext>
            </a:extLst>
          </p:cNvPr>
          <p:cNvSpPr/>
          <p:nvPr/>
        </p:nvSpPr>
        <p:spPr>
          <a:xfrm>
            <a:off x="10103069" y="1581524"/>
            <a:ext cx="1641774" cy="535060"/>
          </a:xfrm>
          <a:prstGeom prst="roundRect">
            <a:avLst/>
          </a:prstGeom>
          <a:noFill/>
          <a:ln w="38100">
            <a:solidFill>
              <a:srgbClr val="28909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itchFamily="34" charset="0"/>
                <a:cs typeface="Arial" pitchFamily="34" charset="0"/>
              </a:rPr>
              <a:t>Unit: ㎍/㎥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8648B447-482A-471D-820C-43F363246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59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912F8E14-0A0A-4DC4-B5CE-892BA72603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50" y="2314379"/>
            <a:ext cx="5672478" cy="291502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12192000" cy="205273"/>
          </a:xfrm>
          <a:prstGeom prst="rect">
            <a:avLst/>
          </a:prstGeom>
          <a:gradFill flip="none" rotWithShape="1">
            <a:gsLst>
              <a:gs pos="0">
                <a:srgbClr val="1C6D80"/>
              </a:gs>
              <a:gs pos="100000">
                <a:srgbClr val="33B1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9DDEF4D-F696-40AA-A879-512E5F84A519}"/>
              </a:ext>
            </a:extLst>
          </p:cNvPr>
          <p:cNvSpPr/>
          <p:nvPr/>
        </p:nvSpPr>
        <p:spPr>
          <a:xfrm>
            <a:off x="508428" y="509169"/>
            <a:ext cx="6940884" cy="831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3001" b="1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4. Result &amp; Evaluation (Cont’d)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95798256-4B98-4030-A0DB-E7E48E44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43DB9E53-A1CA-4107-BDE2-E331F77670D1}"/>
              </a:ext>
            </a:extLst>
          </p:cNvPr>
          <p:cNvSpPr/>
          <p:nvPr/>
        </p:nvSpPr>
        <p:spPr>
          <a:xfrm>
            <a:off x="774825" y="1329277"/>
            <a:ext cx="4596130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Prediction result at ‘</a:t>
            </a:r>
            <a:r>
              <a:rPr lang="en-US" altLang="ko-KR" sz="1801" b="1" dirty="0" err="1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Jongno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4(</a:t>
            </a:r>
            <a:r>
              <a:rPr lang="en-US" altLang="ko-KR" sz="1801" b="1" dirty="0" err="1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sa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)-</a:t>
            </a:r>
            <a:r>
              <a:rPr lang="en-US" altLang="ko-KR" sz="1801" b="1" dirty="0" err="1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ga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’</a:t>
            </a:r>
            <a:endParaRPr lang="en-US" altLang="ko-KR" sz="1801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75101C57-0F97-43C8-A5B5-CFF0BBC66B8C}"/>
              </a:ext>
            </a:extLst>
          </p:cNvPr>
          <p:cNvSpPr/>
          <p:nvPr/>
        </p:nvSpPr>
        <p:spPr>
          <a:xfrm>
            <a:off x="1737530" y="5580140"/>
            <a:ext cx="3226356" cy="535060"/>
          </a:xfrm>
          <a:prstGeom prst="roundRect">
            <a:avLst/>
          </a:prstGeom>
          <a:noFill/>
          <a:ln w="38100">
            <a:solidFill>
              <a:srgbClr val="28909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itchFamily="34" charset="0"/>
                <a:cs typeface="Arial" pitchFamily="34" charset="0"/>
              </a:rPr>
              <a:t>PM10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RMSE)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= 11.10 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A06AC664-7835-4C6E-AF14-CB4F3464BF5F}"/>
              </a:ext>
            </a:extLst>
          </p:cNvPr>
          <p:cNvSpPr/>
          <p:nvPr/>
        </p:nvSpPr>
        <p:spPr>
          <a:xfrm>
            <a:off x="7319061" y="5580140"/>
            <a:ext cx="3226356" cy="535060"/>
          </a:xfrm>
          <a:prstGeom prst="roundRect">
            <a:avLst/>
          </a:prstGeom>
          <a:noFill/>
          <a:ln w="38100">
            <a:solidFill>
              <a:srgbClr val="28909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itchFamily="34" charset="0"/>
                <a:cs typeface="Arial" pitchFamily="34" charset="0"/>
              </a:rPr>
              <a:t>PM2.5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RMSE)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= 8.56 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그림 12" descr="하늘이(가) 표시된 사진&#10;&#10;자동 생성된 설명">
            <a:extLst>
              <a:ext uri="{FF2B5EF4-FFF2-40B4-BE49-F238E27FC236}">
                <a16:creationId xmlns="" xmlns:a16="http://schemas.microsoft.com/office/drawing/2014/main" id="{64CEC4C5-AD10-4FD2-8096-6FF45DEF9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8" y="2313803"/>
            <a:ext cx="5673600" cy="2915600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EA407BD9-CF91-4F37-A6E1-A9AC6D304A9B}"/>
              </a:ext>
            </a:extLst>
          </p:cNvPr>
          <p:cNvSpPr/>
          <p:nvPr/>
        </p:nvSpPr>
        <p:spPr>
          <a:xfrm>
            <a:off x="10103069" y="1581524"/>
            <a:ext cx="1641774" cy="535060"/>
          </a:xfrm>
          <a:prstGeom prst="roundRect">
            <a:avLst/>
          </a:prstGeom>
          <a:noFill/>
          <a:ln w="38100">
            <a:solidFill>
              <a:srgbClr val="28909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itchFamily="34" charset="0"/>
                <a:cs typeface="Arial" pitchFamily="34" charset="0"/>
              </a:rPr>
              <a:t>Unit: ㎍/㎥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3717340-37A8-4AA5-BC05-C8755C3C4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4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63242AF5-0D7B-4815-9418-974E357F9A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84" y="2314382"/>
            <a:ext cx="5672478" cy="2915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E568C5EE-008C-4771-9E34-2CD478886B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4382"/>
            <a:ext cx="5672478" cy="291502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12192000" cy="205273"/>
          </a:xfrm>
          <a:prstGeom prst="rect">
            <a:avLst/>
          </a:prstGeom>
          <a:gradFill flip="none" rotWithShape="1">
            <a:gsLst>
              <a:gs pos="0">
                <a:srgbClr val="1C6D80"/>
              </a:gs>
              <a:gs pos="100000">
                <a:srgbClr val="33B1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9DDEF4D-F696-40AA-A879-512E5F84A519}"/>
              </a:ext>
            </a:extLst>
          </p:cNvPr>
          <p:cNvSpPr/>
          <p:nvPr/>
        </p:nvSpPr>
        <p:spPr>
          <a:xfrm>
            <a:off x="508428" y="509169"/>
            <a:ext cx="6136212" cy="831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3001" b="1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4. Result &amp; Evaluation (Cont’d)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95798256-4B98-4030-A0DB-E7E48E44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FDA878F2-7DAF-4B76-AAAC-DF779E7220D5}"/>
              </a:ext>
            </a:extLst>
          </p:cNvPr>
          <p:cNvSpPr/>
          <p:nvPr/>
        </p:nvSpPr>
        <p:spPr>
          <a:xfrm>
            <a:off x="774825" y="1329277"/>
            <a:ext cx="4608954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Prediction result at 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‘</a:t>
            </a:r>
            <a:r>
              <a:rPr lang="en-US" altLang="ko-KR" sz="1801" b="1" dirty="0" err="1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Jonggak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Station</a:t>
            </a:r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’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FE326BB1-87AF-4A80-A524-CAA5823A007E}"/>
              </a:ext>
            </a:extLst>
          </p:cNvPr>
          <p:cNvSpPr/>
          <p:nvPr/>
        </p:nvSpPr>
        <p:spPr>
          <a:xfrm>
            <a:off x="1737530" y="5580143"/>
            <a:ext cx="3226356" cy="535060"/>
          </a:xfrm>
          <a:prstGeom prst="roundRect">
            <a:avLst/>
          </a:prstGeom>
          <a:noFill/>
          <a:ln w="38100">
            <a:solidFill>
              <a:srgbClr val="28909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itchFamily="34" charset="0"/>
                <a:cs typeface="Arial" pitchFamily="34" charset="0"/>
              </a:rPr>
              <a:t>PM10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RMSE)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= 8.53 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8E3E7E7C-0411-40F1-8537-C34DAA3AC91A}"/>
              </a:ext>
            </a:extLst>
          </p:cNvPr>
          <p:cNvSpPr/>
          <p:nvPr/>
        </p:nvSpPr>
        <p:spPr>
          <a:xfrm>
            <a:off x="7319061" y="5580143"/>
            <a:ext cx="3226356" cy="535060"/>
          </a:xfrm>
          <a:prstGeom prst="roundRect">
            <a:avLst/>
          </a:prstGeom>
          <a:noFill/>
          <a:ln w="38100">
            <a:solidFill>
              <a:srgbClr val="28909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itchFamily="34" charset="0"/>
                <a:cs typeface="Arial" pitchFamily="34" charset="0"/>
              </a:rPr>
              <a:t>PM2.5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RMSE)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= 6.90 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E4E25D97-DC79-4F73-A2E3-FFF7726116CF}"/>
              </a:ext>
            </a:extLst>
          </p:cNvPr>
          <p:cNvSpPr/>
          <p:nvPr/>
        </p:nvSpPr>
        <p:spPr>
          <a:xfrm>
            <a:off x="10103069" y="1581524"/>
            <a:ext cx="1641774" cy="535060"/>
          </a:xfrm>
          <a:prstGeom prst="roundRect">
            <a:avLst/>
          </a:prstGeom>
          <a:noFill/>
          <a:ln w="38100">
            <a:solidFill>
              <a:srgbClr val="28909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itchFamily="34" charset="0"/>
                <a:cs typeface="Arial" pitchFamily="34" charset="0"/>
              </a:rPr>
              <a:t>Unit: ㎍/㎥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1E7713A7-3FAB-4C11-9F83-C6416E4B2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09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D8425220-F634-49F1-9284-E2F4600898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23" y="2374669"/>
            <a:ext cx="5672478" cy="2915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F48878B-2BFA-4A7B-AA83-A67842433B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85115"/>
            <a:ext cx="5672480" cy="29150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12192000" cy="205273"/>
          </a:xfrm>
          <a:prstGeom prst="rect">
            <a:avLst/>
          </a:prstGeom>
          <a:gradFill flip="none" rotWithShape="1">
            <a:gsLst>
              <a:gs pos="0">
                <a:srgbClr val="1C6D80"/>
              </a:gs>
              <a:gs pos="100000">
                <a:srgbClr val="33B1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9DDEF4D-F696-40AA-A879-512E5F84A519}"/>
              </a:ext>
            </a:extLst>
          </p:cNvPr>
          <p:cNvSpPr/>
          <p:nvPr/>
        </p:nvSpPr>
        <p:spPr>
          <a:xfrm>
            <a:off x="508428" y="509169"/>
            <a:ext cx="5843604" cy="831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3001" b="1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4. Result &amp; Evaluation (Cont’d)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95798256-4B98-4030-A0DB-E7E48E44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944BF564-5E0B-41E3-B99C-659675F76017}"/>
              </a:ext>
            </a:extLst>
          </p:cNvPr>
          <p:cNvSpPr/>
          <p:nvPr/>
        </p:nvSpPr>
        <p:spPr>
          <a:xfrm>
            <a:off x="774825" y="1329277"/>
            <a:ext cx="5532284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Prediction result at ‘</a:t>
            </a:r>
            <a:r>
              <a:rPr lang="en-US" altLang="ko-KR" sz="1801" b="1" dirty="0" err="1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Seonjeongneung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Station’</a:t>
            </a:r>
            <a:endParaRPr lang="en-US" altLang="ko-KR" sz="1801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E2240B67-DE2B-404B-8D1C-48F88D94FAAE}"/>
              </a:ext>
            </a:extLst>
          </p:cNvPr>
          <p:cNvSpPr/>
          <p:nvPr/>
        </p:nvSpPr>
        <p:spPr>
          <a:xfrm>
            <a:off x="1737530" y="5606648"/>
            <a:ext cx="3226356" cy="535060"/>
          </a:xfrm>
          <a:prstGeom prst="roundRect">
            <a:avLst/>
          </a:prstGeom>
          <a:noFill/>
          <a:ln w="38100">
            <a:solidFill>
              <a:srgbClr val="28909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itchFamily="34" charset="0"/>
                <a:cs typeface="Arial" pitchFamily="34" charset="0"/>
              </a:rPr>
              <a:t>PM10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RMSE)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= 8.42 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21097435-9FDB-494E-88B0-086634E92411}"/>
              </a:ext>
            </a:extLst>
          </p:cNvPr>
          <p:cNvSpPr/>
          <p:nvPr/>
        </p:nvSpPr>
        <p:spPr>
          <a:xfrm>
            <a:off x="7319061" y="5606648"/>
            <a:ext cx="3226356" cy="535060"/>
          </a:xfrm>
          <a:prstGeom prst="roundRect">
            <a:avLst/>
          </a:prstGeom>
          <a:noFill/>
          <a:ln w="38100">
            <a:solidFill>
              <a:srgbClr val="28909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itchFamily="34" charset="0"/>
                <a:cs typeface="Arial" pitchFamily="34" charset="0"/>
              </a:rPr>
              <a:t>PM2.5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RMSE)</a:t>
            </a:r>
            <a:r>
              <a:rPr lang="ko-KR" alt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= 5.31 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B3011C75-81D1-4348-B6B9-42B9313428C2}"/>
              </a:ext>
            </a:extLst>
          </p:cNvPr>
          <p:cNvSpPr/>
          <p:nvPr/>
        </p:nvSpPr>
        <p:spPr>
          <a:xfrm>
            <a:off x="10103069" y="1581524"/>
            <a:ext cx="1641774" cy="535060"/>
          </a:xfrm>
          <a:prstGeom prst="roundRect">
            <a:avLst/>
          </a:prstGeom>
          <a:noFill/>
          <a:ln w="38100">
            <a:solidFill>
              <a:srgbClr val="28909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Unit: </a:t>
            </a:r>
            <a:r>
              <a:rPr lang="en-US" altLang="ko-KR" sz="1600" dirty="0">
                <a:latin typeface="Arial" pitchFamily="34" charset="0"/>
                <a:cs typeface="Arial" pitchFamily="34" charset="0"/>
              </a:rPr>
              <a:t>㎍/㎥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037EB77B-9EC6-4D7D-BED7-F4E1C151C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67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205273"/>
          </a:xfrm>
          <a:prstGeom prst="rect">
            <a:avLst/>
          </a:prstGeom>
          <a:gradFill flip="none" rotWithShape="1">
            <a:gsLst>
              <a:gs pos="0">
                <a:srgbClr val="1C6D80"/>
              </a:gs>
              <a:gs pos="100000">
                <a:srgbClr val="33B1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9DDEF4D-F696-40AA-A879-512E5F84A519}"/>
              </a:ext>
            </a:extLst>
          </p:cNvPr>
          <p:cNvSpPr/>
          <p:nvPr/>
        </p:nvSpPr>
        <p:spPr>
          <a:xfrm>
            <a:off x="508428" y="509169"/>
            <a:ext cx="4699675" cy="831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3001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5</a:t>
            </a:r>
            <a:r>
              <a:rPr lang="en-US" altLang="ko-KR" sz="3001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. Conclusion</a:t>
            </a:r>
            <a:endParaRPr lang="en-US" altLang="ko-KR" sz="3001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A4D04930-26C0-4AF1-8337-1350F967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2C05069E-6813-4391-9D1A-137D5EB57790}"/>
              </a:ext>
            </a:extLst>
          </p:cNvPr>
          <p:cNvSpPr/>
          <p:nvPr/>
        </p:nvSpPr>
        <p:spPr>
          <a:xfrm>
            <a:off x="748321" y="1329277"/>
            <a:ext cx="11443679" cy="415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Result &amp; Evaluation</a:t>
            </a:r>
            <a:endParaRPr lang="en-US" altLang="ko-KR" sz="1801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endParaRPr lang="en-US" altLang="ko-KR" sz="1200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pPr marL="354013" indent="-171450">
              <a:lnSpc>
                <a:spcPct val="150000"/>
              </a:lnSpc>
              <a:buFontTx/>
              <a:buChar char="-"/>
            </a:pP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Learning time for each model: 40mins (based on i7 CPU)</a:t>
            </a:r>
          </a:p>
          <a:p>
            <a:pPr marL="354013" indent="-171450">
              <a:lnSpc>
                <a:spcPct val="150000"/>
              </a:lnSpc>
              <a:buFontTx/>
              <a:buChar char="-"/>
            </a:pP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The model might be </a:t>
            </a:r>
            <a:r>
              <a:rPr lang="en-US" altLang="ko-KR" sz="1600" b="1" dirty="0" err="1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overfitted</a:t>
            </a:r>
            <a:endParaRPr lang="en-US" altLang="ko-KR" sz="1600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pPr marL="354013" indent="-171450">
              <a:lnSpc>
                <a:spcPct val="150000"/>
              </a:lnSpc>
              <a:buFontTx/>
              <a:buChar char="-"/>
            </a:pP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Model is built </a:t>
            </a:r>
            <a:r>
              <a:rPr lang="en-US" altLang="ko-KR" sz="1600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with </a:t>
            </a: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excellence </a:t>
            </a:r>
            <a:r>
              <a:rPr lang="en-US" altLang="ko-KR" sz="1600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performance contrasted with the amount of data and learning </a:t>
            </a: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time</a:t>
            </a:r>
            <a:endParaRPr lang="en-US" altLang="ko-KR" sz="1600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endParaRPr lang="en-US" altLang="ko-KR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endParaRPr lang="en-US" altLang="ko-KR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Limitation</a:t>
            </a:r>
            <a:endParaRPr lang="en-US" altLang="ko-KR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endParaRPr lang="en-US" altLang="ko-KR" sz="1200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pPr marL="361950" indent="-180975">
              <a:lnSpc>
                <a:spcPct val="150000"/>
              </a:lnSpc>
              <a:buFontTx/>
              <a:buChar char="-"/>
            </a:pP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Able </a:t>
            </a:r>
            <a:r>
              <a:rPr lang="en-US" altLang="ko-KR" sz="1600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to improve performance when secure data before </a:t>
            </a: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2018</a:t>
            </a:r>
          </a:p>
          <a:p>
            <a:pPr marL="361950" indent="-180975">
              <a:lnSpc>
                <a:spcPct val="150000"/>
              </a:lnSpc>
              <a:buFontTx/>
              <a:buChar char="-"/>
            </a:pP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Able to make </a:t>
            </a:r>
            <a:r>
              <a:rPr lang="en-US" altLang="ko-KR" sz="1600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more </a:t>
            </a:r>
            <a:r>
              <a:rPr lang="en-US" altLang="ko-KR" sz="1600" b="1" dirty="0" err="1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generalised</a:t>
            </a: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</a:t>
            </a:r>
            <a:r>
              <a:rPr lang="en-US" altLang="ko-KR" sz="1600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model by supplementing seasonal periodicity of model </a:t>
            </a: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if it </a:t>
            </a:r>
            <a:r>
              <a:rPr lang="en-US" altLang="ko-KR" sz="1600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secures </a:t>
            </a: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winter data</a:t>
            </a:r>
            <a:endParaRPr lang="en-US" altLang="ko-KR" sz="1600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pPr marL="361950" indent="-180975">
              <a:lnSpc>
                <a:spcPct val="150000"/>
              </a:lnSpc>
              <a:buFontTx/>
              <a:buChar char="-"/>
            </a:pP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In case of PM </a:t>
            </a:r>
            <a:r>
              <a:rPr lang="en-US" altLang="ko-KR" sz="1600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2.5, </a:t>
            </a: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it is possible to </a:t>
            </a:r>
            <a:r>
              <a:rPr lang="en-US" altLang="ko-KR" sz="1600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decrease error </a:t>
            </a: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if </a:t>
            </a:r>
            <a:r>
              <a:rPr lang="en-US" altLang="ko-KR" sz="1600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additional learning time is secured</a:t>
            </a: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.</a:t>
            </a:r>
            <a:endParaRPr lang="en-US" altLang="ko-KR" sz="1801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endParaRPr lang="en-US" altLang="ko-KR" sz="1801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78F864D6-3515-4EA0-9E6A-97685271A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78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47654" y="1322090"/>
            <a:ext cx="7930376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Support real-time </a:t>
            </a:r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decision making by 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predicting on an hourly basis</a:t>
            </a:r>
            <a:endParaRPr lang="ko-KR" altLang="en-US" sz="1801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3"/>
            <a:ext cx="12192000" cy="177281"/>
          </a:xfrm>
          <a:prstGeom prst="rect">
            <a:avLst/>
          </a:prstGeom>
          <a:gradFill flip="none" rotWithShape="1">
            <a:gsLst>
              <a:gs pos="0">
                <a:srgbClr val="1C6D80"/>
              </a:gs>
              <a:gs pos="100000">
                <a:srgbClr val="33B1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39B05FD-4B6D-4AF6-B49C-6CB4073EED1F}"/>
              </a:ext>
            </a:extLst>
          </p:cNvPr>
          <p:cNvSpPr/>
          <p:nvPr/>
        </p:nvSpPr>
        <p:spPr>
          <a:xfrm>
            <a:off x="508428" y="509169"/>
            <a:ext cx="5807027" cy="761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3001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6. Feasibility </a:t>
            </a:r>
            <a:r>
              <a:rPr lang="en-US" altLang="ko-KR" sz="3001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A</a:t>
            </a:r>
            <a:r>
              <a:rPr lang="en-US" altLang="ko-KR" sz="3001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nalysis</a:t>
            </a:r>
            <a:endParaRPr lang="en-US" altLang="ko-KR" sz="3001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F6AD4C9-8725-4750-BB66-E7086E1BE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CE9544F-A644-4CEA-965D-1B0E5B463B76}"/>
              </a:ext>
            </a:extLst>
          </p:cNvPr>
          <p:cNvSpPr/>
          <p:nvPr/>
        </p:nvSpPr>
        <p:spPr>
          <a:xfrm>
            <a:off x="747654" y="5210406"/>
            <a:ext cx="11359002" cy="923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Existing forecast of fine dust needs lots of types and a number of data and has big disadvantage, 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complexity </a:t>
            </a:r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of calculation. However, if we use deep-learning based forecast, we can establish low cost needed and high efficient forecast system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.</a:t>
            </a:r>
            <a:endParaRPr lang="en-US" altLang="ko-KR" sz="1801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0FEC0A17-CBDA-41AC-AA35-6477C0ABA5DA}"/>
              </a:ext>
            </a:extLst>
          </p:cNvPr>
          <p:cNvSpPr/>
          <p:nvPr/>
        </p:nvSpPr>
        <p:spPr>
          <a:xfrm>
            <a:off x="1016731" y="1709763"/>
            <a:ext cx="10858277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Decline </a:t>
            </a:r>
            <a:r>
              <a:rPr lang="en-US" altLang="ko-KR" sz="1400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of economic cost such as time and cost to establish execute countermeasure for fine dust </a:t>
            </a:r>
            <a:r>
              <a:rPr lang="en-US" altLang="ko-KR" sz="14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                                 from </a:t>
            </a:r>
            <a:r>
              <a:rPr lang="en-US" altLang="ko-KR" sz="1400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government such as running sprinkle truck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900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Predict consumer’s purchasing pattern and make maneuver possible by offering </a:t>
            </a:r>
            <a:r>
              <a:rPr lang="en-US" altLang="ko-KR" sz="14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information </a:t>
            </a:r>
            <a:r>
              <a:rPr lang="en-US" altLang="ko-KR" sz="1400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to industry </a:t>
            </a:r>
            <a:r>
              <a:rPr lang="en-US" altLang="ko-KR" sz="14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                        which </a:t>
            </a:r>
            <a:r>
              <a:rPr lang="en-US" altLang="ko-KR" sz="1400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is influenced by fine dust such as restaurant </a:t>
            </a:r>
            <a:r>
              <a:rPr lang="en-US" altLang="ko-KR" sz="14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business</a:t>
            </a:r>
            <a:endParaRPr lang="en-US" altLang="ko-KR" sz="1400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endParaRPr lang="en-US" altLang="ko-KR" sz="1600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Provide </a:t>
            </a:r>
            <a:r>
              <a:rPr lang="en-US" altLang="ko-KR" sz="1400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information to families, kindergartens, schools and by supporting decision making such as </a:t>
            </a:r>
            <a:r>
              <a:rPr lang="en-US" altLang="ko-KR" sz="14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                                   turning </a:t>
            </a:r>
            <a:r>
              <a:rPr lang="en-US" altLang="ko-KR" sz="1400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on air cleaner at right timing or outdoor activities, help saving energy and healthcare.</a:t>
            </a:r>
            <a:endParaRPr lang="ko-KR" altLang="en-US" sz="1400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D68845A-3BCB-4F5B-AE0A-2E5EB1FC1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06" y="2739570"/>
            <a:ext cx="3990668" cy="1199507"/>
          </a:xfrm>
          <a:prstGeom prst="rect">
            <a:avLst/>
          </a:prstGeom>
        </p:spPr>
      </p:pic>
      <p:pic>
        <p:nvPicPr>
          <p:cNvPr id="13" name="Picture 2" descr="C:\Users\student\Desktop\케이웨더유치원.PNG">
            <a:extLst>
              <a:ext uri="{FF2B5EF4-FFF2-40B4-BE49-F238E27FC236}">
                <a16:creationId xmlns="" xmlns:a16="http://schemas.microsoft.com/office/drawing/2014/main" id="{B41C4A98-5BDC-4551-B183-BA0BD5EB5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706" y="4401203"/>
            <a:ext cx="5700464" cy="71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8D62190-0CE7-4EB9-A009-1C0E8A478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6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84238" y="503146"/>
            <a:ext cx="2811066" cy="62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Reference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10634" y="1232732"/>
            <a:ext cx="8052204" cy="44781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82" indent="-257182">
              <a:buFontTx/>
              <a:buChar char="-"/>
            </a:pP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며칠째 미세먼지 예보 아닌 </a:t>
            </a:r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중계</a:t>
            </a:r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</a:t>
            </a:r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…"</a:t>
            </a: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믿고 나갈 수가 없다</a:t>
            </a:r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</a:p>
          <a:p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http://news.jtbc.joins.com/article/article.aspx?news_id=NB11735698</a:t>
            </a:r>
            <a:endParaRPr lang="en-US" altLang="ko-KR" sz="1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82" indent="-257182">
              <a:buFontTx/>
              <a:buChar char="-"/>
            </a:pPr>
            <a:endParaRPr lang="en-US" altLang="ko-KR" sz="1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82" indent="-257182">
              <a:buFontTx/>
              <a:buChar char="-"/>
            </a:pP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황사와 미세먼지 무엇이 </a:t>
            </a:r>
            <a:r>
              <a:rPr lang="ko-KR" altLang="en-US" sz="1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다르냐면요</a:t>
            </a:r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</a:p>
          <a:p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http://www.hani.co.kr/arti/society/society_general/733554.html</a:t>
            </a:r>
            <a:endParaRPr lang="en-US" altLang="ko-KR" sz="1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82" indent="-257182">
              <a:buFontTx/>
              <a:buChar char="-"/>
            </a:pPr>
            <a:endParaRPr lang="en-US" altLang="ko-KR" sz="1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82" indent="-257182">
              <a:buFontTx/>
              <a:buChar char="-"/>
            </a:pP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미세먼지 예보는 어떻게 측정할까</a:t>
            </a:r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미세먼지 측정 방법과 기상과의 관계</a:t>
            </a:r>
          </a:p>
          <a:p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https://blog.naver.com/mesns/221384758930</a:t>
            </a:r>
            <a:endParaRPr lang="en-US" altLang="ko-KR" sz="1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 (</a:t>
            </a: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환경부 공식 블로그</a:t>
            </a:r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82" indent="-257182">
              <a:buFontTx/>
              <a:buChar char="-"/>
            </a:pP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 </a:t>
            </a:r>
            <a:r>
              <a:rPr lang="ko-KR" altLang="en-US" sz="1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대기질</a:t>
            </a: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예보 정확도 향상 연구 </a:t>
            </a:r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(I) 2014, </a:t>
            </a: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기후대기연구부 </a:t>
            </a:r>
            <a:r>
              <a:rPr lang="ko-KR" altLang="en-US" sz="1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대기질통합예보센터</a:t>
            </a:r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</a:t>
            </a: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국립환경과학원</a:t>
            </a:r>
          </a:p>
          <a:p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발간등록번호 </a:t>
            </a:r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11-1480523-002196-01</a:t>
            </a:r>
          </a:p>
          <a:p>
            <a:pPr marL="257182" indent="-257182">
              <a:buFontTx/>
              <a:buChar char="-"/>
            </a:pPr>
            <a:endParaRPr lang="en-US" altLang="ko-KR" sz="1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82" indent="-257182">
              <a:buFontTx/>
              <a:buChar char="-"/>
            </a:pPr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짜장면 시키신 분</a:t>
            </a:r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 </a:t>
            </a: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먼지 심한 날 더 외쳤다</a:t>
            </a:r>
            <a:endParaRPr lang="en-US" altLang="ko-KR" sz="1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http://biz.chosun.com/site/data/html_dir/2018/06/12/2018061200016.html</a:t>
            </a:r>
            <a:endParaRPr lang="en-US" altLang="ko-KR" sz="1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82" indent="-257182">
              <a:buFontTx/>
              <a:buChar char="-"/>
            </a:pPr>
            <a:r>
              <a:rPr lang="ko-KR" altLang="en-US" sz="1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케이웨더</a:t>
            </a: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유치원 </a:t>
            </a:r>
            <a:r>
              <a:rPr lang="ko-KR" altLang="en-US" sz="1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에어가드</a:t>
            </a:r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 </a:t>
            </a: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설치로 야외활동 결정하세요“</a:t>
            </a:r>
          </a:p>
          <a:p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6"/>
              </a:rPr>
              <a:t>http://www.etnews.com/20160614000111</a:t>
            </a:r>
            <a:endParaRPr lang="en-US" altLang="ko-KR" sz="1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3"/>
            <a:ext cx="12192000" cy="177281"/>
          </a:xfrm>
          <a:prstGeom prst="rect">
            <a:avLst/>
          </a:prstGeom>
          <a:gradFill flip="none" rotWithShape="1">
            <a:gsLst>
              <a:gs pos="0">
                <a:srgbClr val="1C6D80"/>
              </a:gs>
              <a:gs pos="100000">
                <a:srgbClr val="33B1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9E85C837-13AB-47A9-9836-C71867530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4F5BF8E-D6DB-4F9B-8D4E-E66902195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8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-143019" y="738938"/>
            <a:ext cx="4629150" cy="731595"/>
          </a:xfrm>
          <a:prstGeom prst="rect">
            <a:avLst/>
          </a:prstGeom>
        </p:spPr>
        <p:txBody>
          <a:bodyPr vert="horz" lIns="51435" tIns="25718" rIns="51435" bIns="25718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solidFill>
                  <a:srgbClr val="094B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Contents</a:t>
            </a:r>
            <a:endParaRPr lang="ko-KR" altLang="en-US" sz="4800" b="1" dirty="0">
              <a:solidFill>
                <a:srgbClr val="094B7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915698" y="1602880"/>
            <a:ext cx="4629150" cy="5066143"/>
          </a:xfrm>
          <a:prstGeom prst="rect">
            <a:avLst/>
          </a:prstGeom>
        </p:spPr>
        <p:txBody>
          <a:bodyPr vert="horz" lIns="51435" tIns="25718" rIns="51435" bIns="25718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1. </a:t>
            </a:r>
            <a:r>
              <a:rPr lang="en-US" altLang="ko-KR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Problem Recognition</a:t>
            </a:r>
            <a:endParaRPr lang="en-US" altLang="ko-KR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altLang="ko-KR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2. E.D.A &amp; </a:t>
            </a:r>
            <a:r>
              <a:rPr lang="en-US" altLang="ko-KR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Preprocessing</a:t>
            </a:r>
            <a:endParaRPr lang="en-US" altLang="ko-KR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altLang="ko-KR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3. </a:t>
            </a:r>
            <a:r>
              <a:rPr lang="en-US" altLang="ko-KR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Modeling</a:t>
            </a:r>
          </a:p>
          <a:p>
            <a:pPr algn="l">
              <a:lnSpc>
                <a:spcPct val="130000"/>
              </a:lnSpc>
            </a:pPr>
            <a:r>
              <a:rPr lang="en-US" altLang="ko-KR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4. Result &amp; Evaluation</a:t>
            </a:r>
          </a:p>
          <a:p>
            <a:pPr algn="l">
              <a:lnSpc>
                <a:spcPct val="130000"/>
              </a:lnSpc>
            </a:pPr>
            <a:r>
              <a:rPr lang="en-US" altLang="ko-KR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5</a:t>
            </a:r>
            <a:r>
              <a:rPr lang="en-US" altLang="ko-KR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. </a:t>
            </a:r>
            <a:r>
              <a:rPr lang="en-US" altLang="ko-KR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Conclusion</a:t>
            </a:r>
          </a:p>
          <a:p>
            <a:pPr algn="l">
              <a:lnSpc>
                <a:spcPct val="130000"/>
              </a:lnSpc>
            </a:pPr>
            <a:r>
              <a:rPr lang="en-US" altLang="ko-KR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6. Feasibility Analysis</a:t>
            </a:r>
          </a:p>
          <a:p>
            <a:pPr algn="l">
              <a:lnSpc>
                <a:spcPct val="130000"/>
              </a:lnSpc>
            </a:pPr>
            <a:r>
              <a:rPr lang="en-US" altLang="ko-KR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#. Reference</a:t>
            </a:r>
          </a:p>
          <a:p>
            <a:pPr algn="l">
              <a:lnSpc>
                <a:spcPct val="130000"/>
              </a:lnSpc>
            </a:pPr>
            <a:r>
              <a:rPr lang="en-US" altLang="ko-KR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#. Competition Result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3"/>
            <a:ext cx="12192000" cy="177281"/>
          </a:xfrm>
          <a:prstGeom prst="rect">
            <a:avLst/>
          </a:prstGeom>
          <a:gradFill flip="none" rotWithShape="1">
            <a:gsLst>
              <a:gs pos="0">
                <a:srgbClr val="1C6D80"/>
              </a:gs>
              <a:gs pos="100000">
                <a:srgbClr val="33B1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C44E393-CDAB-441F-ACF0-7627C2CA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57040" y="434121"/>
            <a:ext cx="642385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itchFamily="2" charset="2"/>
              <a:buChar char="v"/>
            </a:pPr>
            <a:r>
              <a:rPr lang="en-US" altLang="ko-KR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Please be noted that it is not allowed to disclose such confidential data &amp; information in violation of the Non Disclosure Agreement between K-Weather and Team902.  Hence, we are not be able to share the E.D.A, Preprocessing and Modeling section in detail.</a:t>
            </a:r>
            <a:endParaRPr lang="ko-KR" altLang="en-US" sz="1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60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84238" y="503146"/>
            <a:ext cx="4709554" cy="62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#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Competition Result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04448" y="4548956"/>
            <a:ext cx="8900193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82" indent="-257182">
              <a:buFontTx/>
              <a:buChar char="-"/>
            </a:pP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“공기 </a:t>
            </a:r>
            <a:r>
              <a:rPr lang="ko-KR" altLang="en-US" sz="1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빅데이터분석으로</a:t>
            </a: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미세먼지 쉼터를 만들자”</a:t>
            </a:r>
          </a:p>
          <a:p>
            <a:r>
              <a:rPr lang="en-US" altLang="ko-KR" sz="15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5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http://www.edaily.co.kr/news/read?newsId=01223446619436880&amp;mediaCodeNo=257</a:t>
            </a:r>
            <a:endParaRPr lang="en-US" altLang="ko-KR" sz="15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57182" indent="-257182">
              <a:buFontTx/>
              <a:buChar char="-"/>
            </a:pPr>
            <a:r>
              <a:rPr lang="ko-KR" altLang="en-US" sz="1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케이웨더</a:t>
            </a: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공기 </a:t>
            </a:r>
            <a:r>
              <a:rPr lang="ko-KR" altLang="en-US" sz="15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빅데이터분석으로</a:t>
            </a:r>
            <a:r>
              <a:rPr lang="ko-KR" altLang="en-US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미세먼지 쉼터 </a:t>
            </a:r>
            <a:r>
              <a:rPr lang="ko-KR" altLang="en-US" sz="15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만들자</a:t>
            </a:r>
            <a:r>
              <a:rPr lang="en-US" altLang="ko-KR" sz="15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</a:p>
          <a:p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500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http://daily.hankooki.com/lpage/society/201812/dh20181210112402137890.htm</a:t>
            </a:r>
            <a:endParaRPr lang="en-US" altLang="ko-KR" sz="15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3"/>
            <a:ext cx="12192000" cy="177281"/>
          </a:xfrm>
          <a:prstGeom prst="rect">
            <a:avLst/>
          </a:prstGeom>
          <a:gradFill flip="none" rotWithShape="1">
            <a:gsLst>
              <a:gs pos="0">
                <a:srgbClr val="1C6D80"/>
              </a:gs>
              <a:gs pos="100000">
                <a:srgbClr val="33B1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9E85C837-13AB-47A9-9836-C71867530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E4F5BF8E-D6DB-4F9B-8D4E-E66902195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304" y="6295392"/>
            <a:ext cx="1029790" cy="365125"/>
          </a:xfrm>
        </p:spPr>
        <p:txBody>
          <a:bodyPr/>
          <a:lstStyle/>
          <a:p>
            <a:r>
              <a:rPr lang="en-US" altLang="ko-KR"/>
              <a:t>ⓒ TEAM 902</a:t>
            </a:r>
            <a:endParaRPr lang="ko-KR" altLang="en-US" dirty="0"/>
          </a:p>
        </p:txBody>
      </p:sp>
      <p:pic>
        <p:nvPicPr>
          <p:cNvPr id="2050" name="Picture 2" descr="http://photo.hankooki.com/newsphoto/v001/2018/12/10/nryoonm20181210110223_X_00_C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778" y="1280160"/>
            <a:ext cx="4426553" cy="295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70"/>
          <a:stretch/>
        </p:blipFill>
        <p:spPr bwMode="auto">
          <a:xfrm>
            <a:off x="1304448" y="1280731"/>
            <a:ext cx="4389120" cy="2950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587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62648" y="1272739"/>
            <a:ext cx="9439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Topic :</a:t>
            </a:r>
            <a:r>
              <a:rPr lang="en-US" altLang="ko-KR" sz="2400" b="1" dirty="0" smtClean="0">
                <a:solidFill>
                  <a:srgbClr val="094B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Forecasting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fine dust concentration </a:t>
            </a:r>
            <a:r>
              <a:rPr lang="en-US" altLang="ko-KR" sz="2400" b="1" dirty="0">
                <a:solidFill>
                  <a:srgbClr val="094B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on an hourly </a:t>
            </a:r>
            <a:r>
              <a:rPr lang="en-US" altLang="ko-KR" sz="2400" b="1" dirty="0" smtClean="0">
                <a:solidFill>
                  <a:srgbClr val="094B7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basis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3"/>
            <a:ext cx="12192000" cy="116591"/>
          </a:xfrm>
          <a:prstGeom prst="rect">
            <a:avLst/>
          </a:prstGeom>
          <a:gradFill flip="none" rotWithShape="1">
            <a:gsLst>
              <a:gs pos="0">
                <a:srgbClr val="1C6D80"/>
              </a:gs>
              <a:gs pos="100000">
                <a:srgbClr val="33B1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5" name="직사각형 14"/>
          <p:cNvSpPr/>
          <p:nvPr/>
        </p:nvSpPr>
        <p:spPr>
          <a:xfrm>
            <a:off x="508428" y="509169"/>
            <a:ext cx="5015829" cy="831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3001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1. </a:t>
            </a:r>
            <a:r>
              <a:rPr lang="en-US" altLang="ko-KR" sz="3001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Problem Recognition</a:t>
            </a:r>
            <a:endParaRPr lang="en-US" altLang="ko-KR" sz="3001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16" name="Picture 2" descr="C:\Users\student\Desktop\베타선흡수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87" y="3566399"/>
            <a:ext cx="5348046" cy="68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student\Desktop\미세먼지예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10" y="5744213"/>
            <a:ext cx="5357794" cy="45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student\Desktop\예보가아니다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09" y="4347329"/>
            <a:ext cx="5349002" cy="128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379421" y="5264026"/>
            <a:ext cx="2289674" cy="335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758888" y="3797300"/>
            <a:ext cx="2667312" cy="229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62648" y="2706944"/>
            <a:ext cx="9439592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The current system 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for forecasting fine </a:t>
            </a:r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dust 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is not ‘</a:t>
            </a:r>
            <a:r>
              <a:rPr lang="en-US" altLang="ko-KR" sz="1801" b="1" dirty="0" smtClean="0">
                <a:solidFill>
                  <a:srgbClr val="FF0000"/>
                </a:solidFill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forecast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’ but ‘</a:t>
            </a:r>
            <a:r>
              <a:rPr lang="en-US" altLang="ko-KR" sz="1801" b="1" dirty="0" smtClean="0">
                <a:solidFill>
                  <a:srgbClr val="FF0000"/>
                </a:solidFill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notification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’.</a:t>
            </a:r>
            <a:endParaRPr lang="en-US" altLang="ko-KR" sz="1801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02509" y="3012401"/>
            <a:ext cx="106392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As of December 2018, the “Beta-ray Attenuation </a:t>
            </a:r>
            <a:r>
              <a:rPr lang="en-US" altLang="ko-KR" sz="1400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M</a:t>
            </a:r>
            <a:r>
              <a:rPr lang="en-US" altLang="ko-KR" sz="1400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ethod” which has been using by K-Weather is </a:t>
            </a:r>
            <a:r>
              <a:rPr lang="en-US" altLang="ko-KR" sz="1400" u="sng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just for gauging fine dust concentration</a:t>
            </a:r>
            <a:r>
              <a:rPr lang="en-US" altLang="ko-KR" sz="1400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.</a:t>
            </a:r>
            <a:r>
              <a:rPr lang="en-US" altLang="ko-KR" sz="1400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It’s </a:t>
            </a:r>
            <a:r>
              <a:rPr lang="en-US" altLang="ko-KR" sz="1400" dirty="0" smtClean="0">
                <a:solidFill>
                  <a:srgbClr val="FF0000"/>
                </a:solidFill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impossible</a:t>
            </a:r>
            <a:r>
              <a:rPr lang="en-US" altLang="ko-KR" sz="1400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for the method </a:t>
            </a:r>
            <a:r>
              <a:rPr lang="en-US" altLang="ko-KR" sz="1400" dirty="0" smtClean="0">
                <a:solidFill>
                  <a:srgbClr val="FF0000"/>
                </a:solidFill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to predict fine dust concentration</a:t>
            </a:r>
            <a:endParaRPr lang="en-US" altLang="ko-KR" sz="1400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25" name="Picture 3" descr="C:\Users\student\Desktop\새 폴더 (3)\보고서\미세먼지설문조사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509" y="2091772"/>
            <a:ext cx="4912759" cy="53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62648" y="1752769"/>
            <a:ext cx="8683687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Fine dust </a:t>
            </a:r>
            <a:r>
              <a:rPr lang="en-US" altLang="ko-KR" sz="1801" b="1" dirty="0" smtClean="0">
                <a:solidFill>
                  <a:srgbClr val="FF0000"/>
                </a:solidFill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limits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our </a:t>
            </a:r>
            <a:r>
              <a:rPr lang="en-US" altLang="ko-KR" sz="1801" b="1" dirty="0" smtClean="0">
                <a:solidFill>
                  <a:srgbClr val="FF0000"/>
                </a:solidFill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outdoor activities 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nowadays</a:t>
            </a:r>
            <a:endParaRPr lang="en-US" altLang="ko-KR" sz="1801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54527" y="6076614"/>
            <a:ext cx="8757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&gt; </a:t>
            </a:r>
            <a:r>
              <a:rPr lang="en-US" altLang="ko-KR" sz="20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It is necessary to predict fine dust concentration on a real time basis</a:t>
            </a:r>
            <a:endParaRPr lang="en-US" altLang="ko-KR" sz="2000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3"/>
            <a:ext cx="12192000" cy="177281"/>
          </a:xfrm>
          <a:prstGeom prst="rect">
            <a:avLst/>
          </a:prstGeom>
          <a:gradFill flip="none" rotWithShape="1">
            <a:gsLst>
              <a:gs pos="0">
                <a:srgbClr val="1C6D80"/>
              </a:gs>
              <a:gs pos="100000">
                <a:srgbClr val="33B1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E4C8342-6210-4129-ABE3-7D9DD3C4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723ED14-6C50-436B-8A4A-FEC8E6ADE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64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14159" y="1294678"/>
            <a:ext cx="10634129" cy="369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1) 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Integrate 16 different air quality datasets into a “Combined </a:t>
            </a:r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D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ataset” file (</a:t>
            </a:r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180401~181115)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0" y="3"/>
            <a:ext cx="12192000" cy="177281"/>
          </a:xfrm>
          <a:prstGeom prst="rect">
            <a:avLst/>
          </a:prstGeom>
          <a:gradFill flip="none" rotWithShape="1">
            <a:gsLst>
              <a:gs pos="0">
                <a:srgbClr val="1C6D80"/>
              </a:gs>
              <a:gs pos="100000">
                <a:srgbClr val="33B1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8B5D025-8B39-4128-866B-E0B05BA52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4" y="1779215"/>
            <a:ext cx="4651628" cy="25202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46149F4F-FC5E-4125-9205-45BF0C0DFA81}"/>
              </a:ext>
            </a:extLst>
          </p:cNvPr>
          <p:cNvSpPr/>
          <p:nvPr/>
        </p:nvSpPr>
        <p:spPr>
          <a:xfrm>
            <a:off x="814159" y="4427404"/>
            <a:ext cx="11085407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2)</a:t>
            </a:r>
            <a:r>
              <a:rPr lang="ko-KR" altLang="en-US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Take “Date</a:t>
            </a: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(</a:t>
            </a:r>
            <a:r>
              <a:rPr lang="en-US" altLang="ko-KR" sz="1600" b="1" dirty="0" err="1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Year+Month+Day+Minute</a:t>
            </a: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)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”, “PM10”, “PM2.5 “ from the dataset </a:t>
            </a:r>
            <a:r>
              <a:rPr lang="en-US" altLang="ko-KR" sz="14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(followed K-Weather’s guideline)</a:t>
            </a:r>
            <a:endParaRPr lang="en-US" altLang="ko-KR" sz="1400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CD678B7E-D812-4EAE-8200-700349232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209" y="4925322"/>
            <a:ext cx="8553450" cy="15430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FF0BE4E6-89B1-4B68-894E-1C757438E865}"/>
              </a:ext>
            </a:extLst>
          </p:cNvPr>
          <p:cNvSpPr/>
          <p:nvPr/>
        </p:nvSpPr>
        <p:spPr>
          <a:xfrm>
            <a:off x="508428" y="509169"/>
            <a:ext cx="5587572" cy="734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3001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2. </a:t>
            </a:r>
            <a:r>
              <a:rPr lang="en-US" altLang="ko-KR" sz="3001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E.D.A &amp; Preprocessing</a:t>
            </a:r>
            <a:endParaRPr lang="en-US" altLang="ko-KR" sz="3001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6E0B5145-2A22-493C-9622-486A7181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CCF44606-2BF9-4453-BABC-72CAEC075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992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829676" y="1318742"/>
            <a:ext cx="5622117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3) 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Transform “Minute” data to “Average per hour”</a:t>
            </a:r>
            <a:endParaRPr lang="ko-KR" altLang="en-US" sz="1801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56" y="2097420"/>
            <a:ext cx="3051689" cy="436964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3"/>
            <a:ext cx="12192000" cy="177281"/>
          </a:xfrm>
          <a:prstGeom prst="rect">
            <a:avLst/>
          </a:prstGeom>
          <a:gradFill flip="none" rotWithShape="1">
            <a:gsLst>
              <a:gs pos="0">
                <a:srgbClr val="1C6D80"/>
              </a:gs>
              <a:gs pos="100000">
                <a:srgbClr val="33B1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9FE6FD5-3F7C-4A8D-A982-493C8B5A3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5450"/>
            <a:ext cx="5744037" cy="26071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F28BF34E-1A7D-4DA6-B1D4-49BE0CB39C0E}"/>
              </a:ext>
            </a:extLst>
          </p:cNvPr>
          <p:cNvSpPr/>
          <p:nvPr/>
        </p:nvSpPr>
        <p:spPr>
          <a:xfrm>
            <a:off x="1134476" y="1686623"/>
            <a:ext cx="74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- </a:t>
            </a:r>
            <a:r>
              <a:rPr lang="en-US" altLang="ko-KR" sz="1600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Date</a:t>
            </a:r>
            <a:endParaRPr lang="ko-KR" altLang="en-US" sz="1600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1EBEDBA-6510-4647-8DFF-06AE0C85C65B}"/>
              </a:ext>
            </a:extLst>
          </p:cNvPr>
          <p:cNvSpPr/>
          <p:nvPr/>
        </p:nvSpPr>
        <p:spPr>
          <a:xfrm>
            <a:off x="6096000" y="168517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- </a:t>
            </a:r>
            <a:r>
              <a:rPr lang="en-US" altLang="ko-KR" sz="1600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Fine dust concentration</a:t>
            </a:r>
            <a:endParaRPr lang="ko-KR" altLang="en-US" sz="1600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E43BFFB0-5054-4729-BC8A-6BE8D0BCE0E5}"/>
              </a:ext>
            </a:extLst>
          </p:cNvPr>
          <p:cNvSpPr/>
          <p:nvPr/>
        </p:nvSpPr>
        <p:spPr>
          <a:xfrm>
            <a:off x="508428" y="509169"/>
            <a:ext cx="6939293" cy="761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3001" b="1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2. E.D.A &amp; </a:t>
            </a:r>
            <a:r>
              <a:rPr lang="en-US" altLang="ko-KR" sz="3001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Preprocessing (Cont’d)</a:t>
            </a:r>
            <a:endParaRPr lang="en-US" altLang="ko-KR" sz="3001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DB3C0B7-1B8E-4DE3-8A1F-F066B67F2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8B965CE9-9FBA-4156-9532-4E19FBB7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412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05578" y="1331189"/>
            <a:ext cx="10520790" cy="1462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4) Missing value 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imputation</a:t>
            </a:r>
            <a:endParaRPr lang="en-US" altLang="ko-KR" sz="1801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endParaRPr lang="en-US" altLang="ko-KR" sz="700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r>
              <a:rPr lang="en-US" altLang="ko-KR" sz="1600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     - </a:t>
            </a:r>
            <a:r>
              <a:rPr lang="en-US" altLang="ko-KR" sz="1600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Date:</a:t>
            </a:r>
            <a:r>
              <a:rPr lang="ko-KR" altLang="en-US" sz="1600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</a:t>
            </a:r>
            <a:r>
              <a:rPr lang="en-US" altLang="ko-KR" sz="1600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Replace the missing values with the values from the data which is nearest one</a:t>
            </a:r>
            <a:endParaRPr lang="ko-KR" altLang="en-US" sz="1600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r>
              <a:rPr lang="ko-KR" altLang="en-US" sz="1600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                    </a:t>
            </a:r>
            <a:r>
              <a:rPr lang="ko-KR" altLang="en-US" sz="1600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</a:t>
            </a:r>
            <a:r>
              <a:rPr lang="en-US" altLang="ko-KR" sz="1600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Eliminate the missing value on 31</a:t>
            </a:r>
            <a:r>
              <a:rPr lang="en-US" altLang="ko-KR" sz="1600" baseline="30000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st</a:t>
            </a:r>
            <a:r>
              <a:rPr lang="en-US" altLang="ko-KR" sz="1600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of August, since it’s not existing in all the other datasets</a:t>
            </a:r>
            <a:endParaRPr lang="en-US" altLang="ko-KR" sz="1600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endParaRPr lang="en-US" altLang="ko-KR" sz="1600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r>
              <a:rPr lang="en-US" altLang="ko-KR" sz="1600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     - </a:t>
            </a:r>
            <a:r>
              <a:rPr lang="en-US" altLang="ko-KR" sz="1600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Fine dust concentration: (-999)value</a:t>
            </a:r>
            <a:r>
              <a:rPr lang="ko-KR" altLang="en-US" sz="1600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</a:t>
            </a:r>
            <a:r>
              <a:rPr lang="en-US" altLang="ko-KR" sz="1600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→ </a:t>
            </a:r>
            <a:r>
              <a:rPr lang="en-US" altLang="ko-KR" sz="1600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Replace with the average of first three hours before the value</a:t>
            </a:r>
            <a:endParaRPr lang="en-US" altLang="ko-KR" sz="1801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"/>
            <a:ext cx="12192000" cy="177281"/>
          </a:xfrm>
          <a:prstGeom prst="rect">
            <a:avLst/>
          </a:prstGeom>
          <a:gradFill flip="none" rotWithShape="1">
            <a:gsLst>
              <a:gs pos="0">
                <a:srgbClr val="1C6D80"/>
              </a:gs>
              <a:gs pos="100000">
                <a:srgbClr val="33B1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BA8BBD1-9F0D-4C8E-81B9-67BD7646F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968279"/>
            <a:ext cx="6887536" cy="19147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7CBE5C8-0951-40E5-AB05-D2B135ECA188}"/>
              </a:ext>
            </a:extLst>
          </p:cNvPr>
          <p:cNvSpPr/>
          <p:nvPr/>
        </p:nvSpPr>
        <p:spPr>
          <a:xfrm>
            <a:off x="508428" y="509169"/>
            <a:ext cx="7587060" cy="831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3001" b="1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2. E.D.A &amp; Preprocessing (Cont’d)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D674392B-5F5A-4793-B40D-F5BB45366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F2F212E-B77F-4024-B5D7-AEF4195A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55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794976" y="1312834"/>
            <a:ext cx="10787424" cy="738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5) 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Split </a:t>
            </a:r>
            <a:r>
              <a:rPr lang="en-US" altLang="ko-KR" sz="1801" b="1" dirty="0" err="1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trainset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&amp; test set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    </a:t>
            </a:r>
            <a:r>
              <a:rPr lang="en-US" altLang="ko-KR" sz="1600" b="1" dirty="0" err="1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Trainset</a:t>
            </a: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</a:t>
            </a: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  <a:sym typeface="Wingdings" pitchFamily="2" charset="2"/>
              </a:rPr>
              <a:t> </a:t>
            </a: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‘</a:t>
            </a:r>
            <a:r>
              <a:rPr lang="en-US" altLang="ko-KR" sz="1600" b="1" dirty="0" err="1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Seolleung</a:t>
            </a: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Station’</a:t>
            </a:r>
            <a:r>
              <a:rPr lang="ko-KR" altLang="en-US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</a:t>
            </a: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dataset   /  </a:t>
            </a:r>
            <a:r>
              <a:rPr lang="en-US" altLang="ko-KR" sz="1600" b="1" dirty="0" err="1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Testset</a:t>
            </a: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</a:t>
            </a:r>
            <a:r>
              <a:rPr lang="en-US" altLang="ko-KR" sz="1600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  <a:sym typeface="Wingdings" pitchFamily="2" charset="2"/>
              </a:rPr>
              <a:t> All the other datasets</a:t>
            </a:r>
            <a:endParaRPr lang="ko-KR" altLang="en-US" sz="1600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46" y="2046505"/>
            <a:ext cx="7336462" cy="397297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3"/>
            <a:ext cx="12192000" cy="177281"/>
          </a:xfrm>
          <a:prstGeom prst="rect">
            <a:avLst/>
          </a:prstGeom>
          <a:gradFill flip="none" rotWithShape="1">
            <a:gsLst>
              <a:gs pos="0">
                <a:srgbClr val="1C6D80"/>
              </a:gs>
              <a:gs pos="100000">
                <a:srgbClr val="33B1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F503704-C190-40C2-8DF8-5541E5E5263B}"/>
              </a:ext>
            </a:extLst>
          </p:cNvPr>
          <p:cNvSpPr/>
          <p:nvPr/>
        </p:nvSpPr>
        <p:spPr>
          <a:xfrm>
            <a:off x="1115368" y="6054507"/>
            <a:ext cx="74182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Measurement of fine dust concentration from the measuring device no.57 </a:t>
            </a:r>
          </a:p>
          <a:p>
            <a:pPr algn="ct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(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Seollung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Station)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B2E90EAE-2AA7-4037-AF34-028527C24AD9}"/>
              </a:ext>
            </a:extLst>
          </p:cNvPr>
          <p:cNvSpPr/>
          <p:nvPr/>
        </p:nvSpPr>
        <p:spPr>
          <a:xfrm>
            <a:off x="508428" y="509169"/>
            <a:ext cx="7367604" cy="734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3001" b="1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2. E.D.A &amp; Preprocessing (Cont’d)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2B5FD686-5953-473B-9866-43CB30E5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7AB1D50-8F1D-4F49-9E4F-8DCD8BAF5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745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75" t="1361" b="88467"/>
          <a:stretch/>
        </p:blipFill>
        <p:spPr>
          <a:xfrm>
            <a:off x="1186825" y="2257467"/>
            <a:ext cx="9703558" cy="6554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01329" y="1329277"/>
            <a:ext cx="10392653" cy="1277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Use ‘5’ as optimal value for ‘</a:t>
            </a:r>
            <a:r>
              <a:rPr lang="en-US" altLang="ko-KR" sz="1801" b="1" dirty="0" err="1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n_steps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’</a:t>
            </a:r>
            <a:endParaRPr lang="en-US" altLang="ko-KR" sz="1801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r>
              <a:rPr lang="en-US" altLang="ko-KR" sz="1600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     </a:t>
            </a:r>
            <a:r>
              <a:rPr lang="en-US" altLang="ko-KR" sz="1600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(If </a:t>
            </a:r>
            <a:r>
              <a:rPr lang="en-US" altLang="ko-KR" sz="1600" dirty="0" err="1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n_steps</a:t>
            </a:r>
            <a:r>
              <a:rPr lang="en-US" altLang="ko-KR" sz="1600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is low, accuracy would decrease. If </a:t>
            </a:r>
            <a:r>
              <a:rPr lang="en-US" altLang="ko-KR" sz="1600" dirty="0" err="1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n_steps</a:t>
            </a:r>
            <a:r>
              <a:rPr lang="en-US" altLang="ko-KR" sz="1600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is high, efficiency would decrease)</a:t>
            </a:r>
            <a:endParaRPr lang="en-US" altLang="ko-KR" sz="1600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r>
              <a:rPr lang="en-US" altLang="ko-KR" sz="700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 </a:t>
            </a:r>
            <a:endParaRPr lang="en-US" altLang="ko-KR" sz="1801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Forecast </a:t>
            </a:r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the 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fine dust concentration </a:t>
            </a:r>
            <a:r>
              <a:rPr lang="en-US" altLang="ko-KR" sz="1801" b="1" dirty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of 1 hour later, based on the data of the past 5 </a:t>
            </a:r>
            <a:r>
              <a:rPr lang="en-US" altLang="ko-KR" sz="1801" b="1" dirty="0" smtClean="0"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hours</a:t>
            </a:r>
            <a:endParaRPr lang="en-US" altLang="ko-KR" sz="1801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  <a:p>
            <a:endParaRPr lang="en-US" altLang="ko-KR" sz="1801" b="1" dirty="0"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3"/>
            <a:ext cx="12192000" cy="177281"/>
          </a:xfrm>
          <a:prstGeom prst="rect">
            <a:avLst/>
          </a:prstGeom>
          <a:gradFill flip="none" rotWithShape="1">
            <a:gsLst>
              <a:gs pos="0">
                <a:srgbClr val="1C6D80"/>
              </a:gs>
              <a:gs pos="100000">
                <a:srgbClr val="33B1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F123C6EB-B108-4B1E-8F29-9E5282E05804}"/>
              </a:ext>
            </a:extLst>
          </p:cNvPr>
          <p:cNvSpPr/>
          <p:nvPr/>
        </p:nvSpPr>
        <p:spPr>
          <a:xfrm>
            <a:off x="801330" y="3010533"/>
            <a:ext cx="4976683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1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Reshape the data with sequencing 5 hours</a:t>
            </a:r>
            <a:endParaRPr lang="en-US" altLang="ko-KR" sz="1801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782E406C-ECDB-4C14-A71A-50BC376E62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" t="28847" r="687" b="22844"/>
          <a:stretch/>
        </p:blipFill>
        <p:spPr>
          <a:xfrm>
            <a:off x="1120565" y="3360210"/>
            <a:ext cx="9703558" cy="311299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E9DD8D0B-75F4-4206-BF04-EF5E524081D2}"/>
              </a:ext>
            </a:extLst>
          </p:cNvPr>
          <p:cNvSpPr/>
          <p:nvPr/>
        </p:nvSpPr>
        <p:spPr>
          <a:xfrm>
            <a:off x="508429" y="509169"/>
            <a:ext cx="2844038" cy="734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3001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3. </a:t>
            </a:r>
            <a:r>
              <a:rPr lang="en-US" altLang="ko-KR" sz="3001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Modeling</a:t>
            </a:r>
            <a:endParaRPr lang="en-US" altLang="ko-KR" sz="3001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CE8109A9-B703-4F6C-8140-9E14AEC12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B6D316C-333A-4F8E-969F-2ADBC5BCA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04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14580" y="4969469"/>
            <a:ext cx="5193217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1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LSTM algorithm for Time Series Analysis</a:t>
            </a:r>
            <a:endParaRPr lang="ko-KR" altLang="ko-KR" sz="1801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2"/>
            <a:ext cx="12192000" cy="191321"/>
          </a:xfrm>
          <a:prstGeom prst="rect">
            <a:avLst/>
          </a:prstGeom>
          <a:gradFill flip="none" rotWithShape="1">
            <a:gsLst>
              <a:gs pos="0">
                <a:srgbClr val="1C6D80"/>
              </a:gs>
              <a:gs pos="100000">
                <a:srgbClr val="33B1B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67" t="52941" r="-667" b="13610"/>
          <a:stretch/>
        </p:blipFill>
        <p:spPr>
          <a:xfrm>
            <a:off x="1146869" y="5317798"/>
            <a:ext cx="8818766" cy="12420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8E93B25-A302-4570-8680-9F202CCF0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" t="80991" r="615" b="-25543"/>
          <a:stretch/>
        </p:blipFill>
        <p:spPr>
          <a:xfrm>
            <a:off x="1160322" y="1866305"/>
            <a:ext cx="9143177" cy="25832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B2FD8566-D655-41B9-821F-82CB15267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" t="3751" r="-760" b="50537"/>
          <a:stretch/>
        </p:blipFill>
        <p:spPr>
          <a:xfrm>
            <a:off x="1146870" y="2989151"/>
            <a:ext cx="9156629" cy="176241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0FC66ACA-0AC7-4759-B3B3-143AD8B3E8E4}"/>
              </a:ext>
            </a:extLst>
          </p:cNvPr>
          <p:cNvSpPr/>
          <p:nvPr/>
        </p:nvSpPr>
        <p:spPr>
          <a:xfrm>
            <a:off x="508429" y="509169"/>
            <a:ext cx="4434632" cy="734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3001" b="1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3. </a:t>
            </a:r>
            <a:r>
              <a:rPr lang="en-US" altLang="ko-KR" sz="3001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Modeling (Cont’d)</a:t>
            </a:r>
            <a:endParaRPr lang="en-US" altLang="ko-KR" sz="3001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80786C3-871D-41B6-A022-E5B578CC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F0298-839E-4124-9E0A-FA8BF0F7339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82229C4-1C06-49B0-AB81-0CFE95ED5366}"/>
              </a:ext>
            </a:extLst>
          </p:cNvPr>
          <p:cNvSpPr/>
          <p:nvPr/>
        </p:nvSpPr>
        <p:spPr>
          <a:xfrm>
            <a:off x="814580" y="1433305"/>
            <a:ext cx="6160661" cy="3694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1801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Reshape the data with sequencing 5 </a:t>
            </a:r>
            <a:r>
              <a:rPr lang="en-US" altLang="ko-KR" sz="1801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나눔바른고딕" panose="020B0603020101020101" pitchFamily="50" charset="-127"/>
                <a:cs typeface="Arial" pitchFamily="34" charset="0"/>
              </a:rPr>
              <a:t>hours (Cont’d)</a:t>
            </a:r>
            <a:endParaRPr lang="en-US" altLang="ko-KR" sz="1801" b="1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나눔바른고딕" panose="020B0603020101020101" pitchFamily="50" charset="-127"/>
              <a:cs typeface="Arial" pitchFamily="34" charset="0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D8DEED4D-554F-41B6-9CEF-08F23EA68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ⓒ TEAM 902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71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817</TotalTime>
  <Words>1072</Words>
  <Application>Microsoft Office PowerPoint</Application>
  <PresentationFormat>사용자 지정</PresentationFormat>
  <Paragraphs>177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굴림</vt:lpstr>
      <vt:lpstr>Arial</vt:lpstr>
      <vt:lpstr>Calibri</vt:lpstr>
      <vt:lpstr>Calibri Light</vt:lpstr>
      <vt:lpstr>맑은 고딕</vt:lpstr>
      <vt:lpstr>Wingdings</vt:lpstr>
      <vt:lpstr>Cambria Math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Boo Dajeong</dc:creator>
  <cp:lastModifiedBy>student</cp:lastModifiedBy>
  <cp:revision>91</cp:revision>
  <dcterms:created xsi:type="dcterms:W3CDTF">2018-12-01T06:32:58Z</dcterms:created>
  <dcterms:modified xsi:type="dcterms:W3CDTF">2019-01-24T03:42:11Z</dcterms:modified>
</cp:coreProperties>
</file>